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61" r:id="rId4"/>
    <p:sldId id="262" r:id="rId5"/>
    <p:sldId id="259" r:id="rId6"/>
    <p:sldId id="263" r:id="rId7"/>
    <p:sldId id="272" r:id="rId8"/>
    <p:sldId id="264" r:id="rId9"/>
    <p:sldId id="271" r:id="rId10"/>
    <p:sldId id="276" r:id="rId11"/>
    <p:sldId id="274" r:id="rId12"/>
    <p:sldId id="279" r:id="rId13"/>
    <p:sldId id="277" r:id="rId14"/>
    <p:sldId id="278" r:id="rId15"/>
    <p:sldId id="257" r:id="rId16"/>
    <p:sldId id="268" r:id="rId17"/>
    <p:sldId id="269" r:id="rId18"/>
    <p:sldId id="270" r:id="rId19"/>
    <p:sldId id="273" r:id="rId20"/>
    <p:sldId id="267" r:id="rId21"/>
  </p:sldIdLst>
  <p:sldSz cx="9144000" cy="6858000" type="screen4x3"/>
  <p:notesSz cx="6858000" cy="9144000"/>
  <p:custDataLst>
    <p:tags r:id="rId23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8" autoAdjust="0"/>
    <p:restoredTop sz="94660"/>
  </p:normalViewPr>
  <p:slideViewPr>
    <p:cSldViewPr>
      <p:cViewPr varScale="1">
        <p:scale>
          <a:sx n="64" d="100"/>
          <a:sy n="64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9FA17-711E-4926-A4BD-EDFA71481E5B}" type="datetimeFigureOut">
              <a:rPr kumimoji="1" lang="ja-JP" altLang="en-US" smtClean="0"/>
              <a:t>2012/9/10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ADDF1-1087-47CD-B899-655EA00BF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19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2AB2DCB-5DE7-40EF-9DD3-B4CABE9A1051}" type="datetime1">
              <a:rPr kumimoji="1" lang="ja-JP" altLang="en-US" smtClean="0"/>
              <a:t>2012/9/10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065497A-FCF7-4B1D-873D-453BCA59C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29" name="Picture 5" descr="C:\Users\yamaji\Desktop\GakuNin_logo_mark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114922"/>
            <a:ext cx="1905000" cy="19621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6B91CDA-BDA2-48AF-9A07-3B2AEAA2190D}" type="datetime1">
              <a:rPr kumimoji="1" lang="ja-JP" altLang="en-US" smtClean="0"/>
              <a:t>2012/9/10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065497A-FCF7-4B1D-873D-453BCA59C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B4EC955-9697-4FD1-A1C7-F2536E56326F}" type="datetime1">
              <a:rPr kumimoji="1" lang="ja-JP" altLang="en-US" smtClean="0"/>
              <a:t>2012/9/10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065497A-FCF7-4B1D-873D-453BCA59C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56BE52C-622D-4FA5-A0C7-D2AE4F7B6E7F}" type="datetime1">
              <a:rPr kumimoji="1" lang="ja-JP" altLang="en-US" smtClean="0"/>
              <a:t>2012/9/10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anchor="ctr" anchorCtr="0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065497A-FCF7-4B1D-873D-453BCA59C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442C07C-0CE1-4A12-BD3F-5405A0723728}" type="datetime1">
              <a:rPr kumimoji="1" lang="ja-JP" altLang="en-US" smtClean="0"/>
              <a:t>2012/9/10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65497A-FCF7-4B1D-873D-453BCA59C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11144" cy="914400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E3BC-0F4C-462A-85E5-E72F833159DD}" type="datetime1">
              <a:rPr kumimoji="1" lang="ja-JP" altLang="en-US" smtClean="0"/>
              <a:t>2012/9/10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11144" cy="914400"/>
          </a:xfrm>
        </p:spPr>
        <p:txBody>
          <a:bodyPr anchor="ctr"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4D08847-037D-490D-AB9C-41DED82DD1A9}" type="datetime1">
              <a:rPr kumimoji="1" lang="ja-JP" altLang="en-US" smtClean="0"/>
              <a:t>2012/9/10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065497A-FCF7-4B1D-873D-453BCA59C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11144" cy="914400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3C6AAD3-22B3-48D6-B056-3256CFF02C62}" type="datetime1">
              <a:rPr kumimoji="1" lang="ja-JP" altLang="en-US" smtClean="0"/>
              <a:t>2012/9/10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065497A-FCF7-4B1D-873D-453BCA59C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BAD98CC-7C6F-4239-B8FB-74EC61F957C3}" type="datetime1">
              <a:rPr kumimoji="1" lang="ja-JP" altLang="en-US" smtClean="0"/>
              <a:t>2012/9/10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065497A-FCF7-4B1D-873D-453BCA59C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DD6CC96-7FB1-4410-8321-C3AC304515F7}" type="datetime1">
              <a:rPr kumimoji="1" lang="ja-JP" altLang="en-US" smtClean="0"/>
              <a:t>2012/9/10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065497A-FCF7-4B1D-873D-453BCA59C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6636-1D79-4FAA-99C9-51846E546D33}" type="datetime1">
              <a:rPr kumimoji="1" lang="ja-JP" altLang="en-US" smtClean="0"/>
              <a:t>2012/9/10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1475656" y="152400"/>
            <a:ext cx="7211144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7236296" y="6356350"/>
            <a:ext cx="145355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47EF7F-D1FA-4F3E-BA54-398C3FCF0D49}" type="datetime1">
              <a:rPr kumimoji="1" lang="ja-JP" altLang="en-US" smtClean="0"/>
              <a:t>2012/9/10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051720" y="6356350"/>
            <a:ext cx="49685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2950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5497A-FCF7-4B1D-873D-453BCA59C3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26" name="Picture 2" descr="Z:\Windows\UPKI\Shibboleth\ロゴ\GakuNin_logo_tate-smal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1148" y="219869"/>
            <a:ext cx="952500" cy="904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qr.org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ID</a:t>
            </a:r>
            <a:r>
              <a:rPr lang="ja-JP" altLang="en-US" dirty="0"/>
              <a:t>とパスワードだけで大丈夫？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中村素典</a:t>
            </a:r>
            <a:r>
              <a:rPr lang="en-US" altLang="ja-JP" dirty="0"/>
              <a:t> </a:t>
            </a:r>
            <a:r>
              <a:rPr lang="en-US" altLang="ja-JP" dirty="0" smtClean="0"/>
              <a:t>/ </a:t>
            </a:r>
            <a:r>
              <a:rPr lang="ja-JP" altLang="en-US" dirty="0" smtClean="0"/>
              <a:t>国立情報学研究所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71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高度な認証に対する需要：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en-US" altLang="ja-JP" dirty="0" smtClean="0"/>
              <a:t>NIST</a:t>
            </a:r>
            <a:r>
              <a:rPr kumimoji="1" lang="ja-JP" altLang="en-US" dirty="0" smtClean="0"/>
              <a:t>の</a:t>
            </a:r>
            <a:r>
              <a:rPr kumimoji="1" lang="en-US" altLang="ja-JP" dirty="0" err="1" smtClean="0"/>
              <a:t>LoA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技術要件</a:t>
            </a:r>
            <a:r>
              <a:rPr kumimoji="1" lang="en-US" altLang="ja-JP" dirty="0" smtClean="0"/>
              <a:t>(NIST SP 800-63)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(c) 2012, National Institute of Informatics</a:t>
            </a: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5C863-9529-45A8-9F8E-AE935BF71969}" type="slidenum">
              <a:rPr lang="ja-JP" altLang="en-US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レベル</a:t>
            </a:r>
            <a:r>
              <a:rPr kumimoji="1" lang="en-US" altLang="ja-JP" dirty="0" smtClean="0"/>
              <a:t>1</a:t>
            </a:r>
          </a:p>
          <a:p>
            <a:pPr lvl="1"/>
            <a:r>
              <a:rPr lang="ja-JP" altLang="en-US" dirty="0"/>
              <a:t>ユーザ</a:t>
            </a:r>
            <a:r>
              <a:rPr lang="ja-JP" altLang="en-US" dirty="0" smtClean="0"/>
              <a:t>の同一性を保証（身元識別は不要）、認証の有効期限なし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チャレンジ</a:t>
            </a:r>
            <a:r>
              <a:rPr lang="en-US" altLang="ja-JP" dirty="0" smtClean="0"/>
              <a:t>-</a:t>
            </a:r>
            <a:r>
              <a:rPr lang="ja-JP" altLang="en-US" dirty="0" smtClean="0"/>
              <a:t>レスポンス可（辞書攻撃に弱い）</a:t>
            </a:r>
            <a:endParaRPr lang="en-US" altLang="ja-JP" dirty="0" smtClean="0"/>
          </a:p>
          <a:p>
            <a:r>
              <a:rPr lang="ja-JP" altLang="en-US" dirty="0" smtClean="0"/>
              <a:t>レベル</a:t>
            </a:r>
            <a:r>
              <a:rPr lang="en-US" altLang="ja-JP" dirty="0" smtClean="0"/>
              <a:t>2</a:t>
            </a:r>
          </a:p>
          <a:p>
            <a:pPr lvl="1"/>
            <a:r>
              <a:rPr lang="ja-JP" altLang="en-US" dirty="0" smtClean="0"/>
              <a:t>単一要素認証、身元識別あり、失効処理の保証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オンライン推測攻撃を防止すること（パスワード</a:t>
            </a:r>
            <a:r>
              <a:rPr lang="en-US" altLang="ja-JP" dirty="0" smtClean="0"/>
              <a:t>/TLS</a:t>
            </a:r>
            <a:r>
              <a:rPr lang="ja-JP" altLang="en-US" dirty="0" smtClean="0"/>
              <a:t>可）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認証サーバでの平文パスワード保持の禁止</a:t>
            </a:r>
            <a:endParaRPr lang="en-US" altLang="ja-JP" dirty="0" smtClean="0"/>
          </a:p>
          <a:p>
            <a:r>
              <a:rPr kumimoji="1" lang="ja-JP" altLang="en-US" dirty="0" smtClean="0"/>
              <a:t>レベル</a:t>
            </a:r>
            <a:r>
              <a:rPr kumimoji="1" lang="en-US" altLang="ja-JP" dirty="0" smtClean="0"/>
              <a:t>3</a:t>
            </a:r>
          </a:p>
          <a:p>
            <a:pPr lvl="1"/>
            <a:r>
              <a:rPr kumimoji="1" lang="ja-JP" altLang="en-US" b="1" dirty="0" smtClean="0">
                <a:solidFill>
                  <a:srgbClr val="FF0000"/>
                </a:solidFill>
              </a:rPr>
              <a:t>複数要素認証</a:t>
            </a:r>
            <a:r>
              <a:rPr kumimoji="1" lang="ja-JP" altLang="en-US" dirty="0" smtClean="0"/>
              <a:t>、</a:t>
            </a:r>
            <a:r>
              <a:rPr lang="ja-JP" altLang="en-US" dirty="0"/>
              <a:t>ソフト</a:t>
            </a:r>
            <a:r>
              <a:rPr lang="ja-JP" altLang="en-US" dirty="0" smtClean="0"/>
              <a:t>暗号化トークン使用可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なりすまし攻撃、中間者攻撃を防止すること</a:t>
            </a:r>
            <a:endParaRPr kumimoji="1" lang="en-US" altLang="ja-JP" dirty="0" smtClean="0"/>
          </a:p>
          <a:p>
            <a:r>
              <a:rPr lang="ja-JP" altLang="en-US" dirty="0" smtClean="0"/>
              <a:t>レベル</a:t>
            </a:r>
            <a:r>
              <a:rPr lang="en-US" altLang="ja-JP" dirty="0" smtClean="0"/>
              <a:t>4</a:t>
            </a:r>
          </a:p>
          <a:p>
            <a:pPr lvl="1"/>
            <a:r>
              <a:rPr kumimoji="1" lang="ja-JP" altLang="en-US" dirty="0" smtClean="0"/>
              <a:t>実用上最大限の保証、ハード暗号化トークンを使用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認証後</a:t>
            </a:r>
            <a:r>
              <a:rPr lang="ja-JP" altLang="en-US" dirty="0" smtClean="0"/>
              <a:t>の暗号化処理も認証プロセスに結びつく鍵を使用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59" y="6021288"/>
            <a:ext cx="6575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翻訳版：</a:t>
            </a:r>
            <a:r>
              <a:rPr lang="en-US" altLang="ja-JP" sz="1400" dirty="0" smtClean="0"/>
              <a:t>http</a:t>
            </a:r>
            <a:r>
              <a:rPr lang="en-US" altLang="ja-JP" sz="1400" dirty="0"/>
              <a:t>://www.ipa.go.jp/security/publications/nist/documents/SP800-63-J.pdf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513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米国</a:t>
            </a:r>
            <a:r>
              <a:rPr kumimoji="1" lang="en-US" altLang="ja-JP" dirty="0" err="1" smtClean="0"/>
              <a:t>InCommon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における</a:t>
            </a:r>
            <a:r>
              <a:rPr lang="ja-JP" altLang="en-US" dirty="0"/>
              <a:t>規程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Bronze (</a:t>
            </a:r>
            <a:r>
              <a:rPr kumimoji="1" lang="en-US" altLang="ja-JP" dirty="0" err="1" smtClean="0"/>
              <a:t>LoA</a:t>
            </a:r>
            <a:r>
              <a:rPr kumimoji="1" lang="en-US" altLang="ja-JP" dirty="0" smtClean="0"/>
              <a:t> 1)</a:t>
            </a:r>
          </a:p>
          <a:p>
            <a:pPr lvl="1"/>
            <a:r>
              <a:rPr lang="en-US" altLang="ja-JP" dirty="0" smtClean="0"/>
              <a:t>A</a:t>
            </a:r>
            <a:r>
              <a:rPr lang="ja-JP" altLang="en-US" dirty="0"/>
              <a:t> </a:t>
            </a:r>
            <a:r>
              <a:rPr lang="en-US" altLang="ja-JP" dirty="0" smtClean="0"/>
              <a:t>targeted </a:t>
            </a:r>
            <a:r>
              <a:rPr lang="en-US" altLang="ja-JP" dirty="0"/>
              <a:t>attack </a:t>
            </a:r>
            <a:r>
              <a:rPr lang="en-US" altLang="ja-JP" dirty="0" smtClean="0"/>
              <a:t>shall have a </a:t>
            </a:r>
            <a:r>
              <a:rPr lang="en-US" altLang="ja-JP" dirty="0"/>
              <a:t>probability of success of less than </a:t>
            </a:r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lang="en-US" altLang="ja-JP" baseline="30000" dirty="0">
                <a:solidFill>
                  <a:srgbClr val="FF0000"/>
                </a:solidFill>
              </a:rPr>
              <a:t>-10</a:t>
            </a:r>
            <a:r>
              <a:rPr lang="en-US" altLang="ja-JP" dirty="0">
                <a:solidFill>
                  <a:srgbClr val="FF0000"/>
                </a:solidFill>
              </a:rPr>
              <a:t> (1 chance in 1,024) </a:t>
            </a:r>
            <a:r>
              <a:rPr lang="en-US" altLang="ja-JP" dirty="0"/>
              <a:t>over </a:t>
            </a:r>
            <a:r>
              <a:rPr lang="en-US" altLang="ja-JP" dirty="0" smtClean="0"/>
              <a:t>the life.</a:t>
            </a:r>
            <a:endParaRPr kumimoji="1" lang="en-US" altLang="ja-JP" dirty="0" smtClean="0"/>
          </a:p>
          <a:p>
            <a:r>
              <a:rPr lang="en-US" altLang="ja-JP" dirty="0" smtClean="0"/>
              <a:t>Silver (</a:t>
            </a:r>
            <a:r>
              <a:rPr lang="en-US" altLang="ja-JP" dirty="0" err="1" smtClean="0"/>
              <a:t>LoA</a:t>
            </a:r>
            <a:r>
              <a:rPr lang="en-US" altLang="ja-JP" dirty="0" smtClean="0"/>
              <a:t> 2)</a:t>
            </a:r>
          </a:p>
          <a:p>
            <a:pPr lvl="1"/>
            <a:r>
              <a:rPr lang="en-US" altLang="ja-JP" dirty="0"/>
              <a:t>A</a:t>
            </a:r>
            <a:r>
              <a:rPr lang="ja-JP" altLang="en-US" dirty="0"/>
              <a:t> </a:t>
            </a:r>
            <a:r>
              <a:rPr lang="en-US" altLang="ja-JP" dirty="0"/>
              <a:t>targeted attack shall have a probability of success of less than </a:t>
            </a:r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lang="en-US" altLang="ja-JP" baseline="30000" dirty="0">
                <a:solidFill>
                  <a:srgbClr val="FF0000"/>
                </a:solidFill>
              </a:rPr>
              <a:t>-14</a:t>
            </a:r>
            <a:r>
              <a:rPr lang="en-US" altLang="ja-JP" dirty="0">
                <a:solidFill>
                  <a:srgbClr val="FF0000"/>
                </a:solidFill>
              </a:rPr>
              <a:t> (1 chance in </a:t>
            </a:r>
            <a:r>
              <a:rPr lang="en-US" altLang="ja-JP" dirty="0" smtClean="0">
                <a:solidFill>
                  <a:srgbClr val="FF0000"/>
                </a:solidFill>
              </a:rPr>
              <a:t>16,384) </a:t>
            </a:r>
            <a:r>
              <a:rPr lang="en-US" altLang="ja-JP" dirty="0" smtClean="0"/>
              <a:t>over </a:t>
            </a:r>
            <a:r>
              <a:rPr lang="en-US" altLang="ja-JP" dirty="0"/>
              <a:t>the life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/>
              <a:t>The Authentication Secret shall have at least </a:t>
            </a:r>
            <a:r>
              <a:rPr lang="en-US" altLang="ja-JP" dirty="0">
                <a:solidFill>
                  <a:srgbClr val="FF0000"/>
                </a:solidFill>
              </a:rPr>
              <a:t>10 bits </a:t>
            </a:r>
            <a:r>
              <a:rPr lang="en-US" altLang="ja-JP" dirty="0"/>
              <a:t>of min-entropy to protect </a:t>
            </a:r>
            <a:r>
              <a:rPr lang="en-US" altLang="ja-JP" dirty="0" smtClean="0"/>
              <a:t>against untargeted </a:t>
            </a:r>
            <a:r>
              <a:rPr lang="en-US" altLang="ja-JP" dirty="0"/>
              <a:t>attack.</a:t>
            </a:r>
          </a:p>
          <a:p>
            <a:pPr lvl="1"/>
            <a:r>
              <a:rPr kumimoji="1" lang="ja-JP" altLang="en-US" dirty="0" smtClean="0"/>
              <a:t>信頼ある</a:t>
            </a:r>
            <a:r>
              <a:rPr kumimoji="1" lang="en-US" altLang="ja-JP" dirty="0" smtClean="0"/>
              <a:t>ID</a:t>
            </a:r>
            <a:r>
              <a:rPr lang="ja-JP" altLang="en-US" dirty="0"/>
              <a:t>・</a:t>
            </a:r>
            <a:r>
              <a:rPr kumimoji="1" lang="ja-JP" altLang="en-US" dirty="0" smtClean="0"/>
              <a:t>クレデンシャル発行管理、セキュアな環境・運用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5949280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http://www.incommon.org/docs/assurance/IAP_V1.1.pdf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50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InCommon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における</a:t>
            </a:r>
            <a:r>
              <a:rPr lang="ja-JP" altLang="en-US" dirty="0" smtClean="0"/>
              <a:t>多要素</a:t>
            </a:r>
            <a:r>
              <a:rPr lang="ja-JP" altLang="en-US" dirty="0"/>
              <a:t>認証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実際に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要素認証が必須となるのは </a:t>
            </a:r>
            <a:r>
              <a:rPr kumimoji="1" lang="en-US" altLang="ja-JP" dirty="0" err="1" smtClean="0"/>
              <a:t>LoA</a:t>
            </a:r>
            <a:r>
              <a:rPr kumimoji="1" lang="en-US" altLang="ja-JP" dirty="0" smtClean="0"/>
              <a:t> 3</a:t>
            </a:r>
            <a:r>
              <a:rPr kumimoji="1" lang="ja-JP" altLang="en-US" dirty="0" smtClean="0"/>
              <a:t>以上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026" name="Picture 2" descr="C:\Users\motonori\Desktop\incommon-mul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06321"/>
            <a:ext cx="6636139" cy="511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55461" y="6488668"/>
            <a:ext cx="819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http://www.incommon.org/docs/iamonline/20120613_IAM_Online.pdf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45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Duke University</a:t>
            </a:r>
            <a:r>
              <a:rPr lang="ja-JP" altLang="en-US" dirty="0" smtClean="0"/>
              <a:t>の事例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C:\Users\motonori\Desktop\du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144022" cy="537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71600" y="6495925"/>
            <a:ext cx="819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http://www.incommon.org/docs/iamonline/20111206_IAM_Online.pdf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44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容易に導入できる要件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発行</a:t>
            </a:r>
            <a:r>
              <a:rPr lang="ja-JP" altLang="en-US" dirty="0" smtClean="0"/>
              <a:t>（登録）、配布コストが</a:t>
            </a:r>
            <a:r>
              <a:rPr lang="ja-JP" altLang="en-US" dirty="0" smtClean="0"/>
              <a:t>低い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危殆化した場合の対応コストも重要</a:t>
            </a:r>
            <a:endParaRPr lang="en-US" altLang="ja-JP" dirty="0" smtClean="0"/>
          </a:p>
          <a:p>
            <a:r>
              <a:rPr lang="ja-JP" altLang="en-US" dirty="0" smtClean="0"/>
              <a:t>新た</a:t>
            </a:r>
            <a:r>
              <a:rPr lang="ja-JP" altLang="en-US" dirty="0"/>
              <a:t>な持ち物が</a:t>
            </a:r>
            <a:r>
              <a:rPr lang="ja-JP" altLang="en-US" dirty="0" smtClean="0"/>
              <a:t>増えない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特殊デバイスが不要</a:t>
            </a:r>
            <a:r>
              <a:rPr lang="ja-JP" altLang="en-US" dirty="0" smtClean="0"/>
              <a:t>、紛失</a:t>
            </a:r>
            <a:r>
              <a:rPr lang="ja-JP" altLang="en-US" dirty="0" smtClean="0"/>
              <a:t>しにくい（普段から使っている）</a:t>
            </a:r>
            <a:endParaRPr lang="en-US" altLang="ja-JP" dirty="0" smtClean="0"/>
          </a:p>
          <a:p>
            <a:r>
              <a:rPr lang="ja-JP" altLang="en-US" dirty="0"/>
              <a:t>特殊</a:t>
            </a:r>
            <a:r>
              <a:rPr lang="ja-JP" altLang="en-US" dirty="0" smtClean="0"/>
              <a:t>な（機種依存性の高い）ソフトウェア</a:t>
            </a:r>
            <a:r>
              <a:rPr lang="ja-JP" altLang="en-US" dirty="0" smtClean="0"/>
              <a:t>が不要</a:t>
            </a:r>
            <a:endParaRPr lang="en-US" altLang="ja-JP" dirty="0" smtClean="0"/>
          </a:p>
          <a:p>
            <a:r>
              <a:rPr lang="ja-JP" altLang="en-US" dirty="0" smtClean="0"/>
              <a:t>ユーザ操作が簡単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デバイス</a:t>
            </a:r>
            <a:r>
              <a:rPr kumimoji="1" lang="ja-JP" altLang="en-US" dirty="0"/>
              <a:t>へ</a:t>
            </a:r>
            <a:r>
              <a:rPr kumimoji="1" lang="ja-JP" altLang="en-US" dirty="0" smtClean="0"/>
              <a:t>の入力、ログイン画面への入力</a:t>
            </a:r>
            <a:endParaRPr kumimoji="1" lang="en-US" altLang="ja-JP" dirty="0" smtClean="0"/>
          </a:p>
          <a:p>
            <a:r>
              <a:rPr lang="ja-JP" altLang="en-US" dirty="0" smtClean="0"/>
              <a:t>利用</a:t>
            </a:r>
            <a:r>
              <a:rPr lang="ja-JP" altLang="en-US" dirty="0"/>
              <a:t>場所</a:t>
            </a:r>
            <a:r>
              <a:rPr lang="ja-JP" altLang="en-US" dirty="0" smtClean="0"/>
              <a:t>を</a:t>
            </a:r>
            <a:r>
              <a:rPr lang="ja-JP" altLang="en-US" dirty="0"/>
              <a:t>選ばない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汎用、多用途なものが望ましい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ハードウェアは、複数の異なる認証ドメインでも</a:t>
            </a:r>
            <a:r>
              <a:rPr lang="ja-JP" altLang="en-US" dirty="0" smtClean="0"/>
              <a:t>共有可能であればなお良い</a:t>
            </a:r>
            <a:endParaRPr lang="en-US" altLang="ja-JP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78" y="260648"/>
            <a:ext cx="1699863" cy="788736"/>
          </a:xfrm>
          <a:prstGeom prst="rect">
            <a:avLst/>
          </a:prstGeom>
        </p:spPr>
      </p:pic>
      <p:sp>
        <p:nvSpPr>
          <p:cNvPr id="7" name="コンテンツ プレースホルダー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より優れた利便性を追求し</a:t>
            </a:r>
            <a:r>
              <a:rPr lang="en-US" altLang="ja-JP" dirty="0" err="1" smtClean="0"/>
              <a:t>SURFnet</a:t>
            </a:r>
            <a:r>
              <a:rPr lang="ja-JP" altLang="en-US" dirty="0" smtClean="0"/>
              <a:t>で開発された方式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2010</a:t>
            </a:r>
            <a:r>
              <a:rPr lang="ja-JP" altLang="en-US" dirty="0"/>
              <a:t>年より開発</a:t>
            </a:r>
            <a:r>
              <a:rPr lang="ja-JP" altLang="en-US" dirty="0" smtClean="0"/>
              <a:t>開始</a:t>
            </a:r>
            <a:endParaRPr lang="en-US" altLang="ja-JP" dirty="0"/>
          </a:p>
          <a:p>
            <a:pPr lvl="1"/>
            <a:r>
              <a:rPr lang="en-US" altLang="ja-JP" dirty="0" smtClean="0"/>
              <a:t>Open Standard</a:t>
            </a:r>
            <a:r>
              <a:rPr lang="ja-JP" altLang="en-US" dirty="0" smtClean="0"/>
              <a:t>に準拠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スマートフォンのアプリとして実装（</a:t>
            </a:r>
            <a:r>
              <a:rPr kumimoji="1" lang="en-US" altLang="ja-JP" dirty="0" smtClean="0"/>
              <a:t>iPhone, Android</a:t>
            </a:r>
            <a:r>
              <a:rPr kumimoji="1" lang="ja-JP" altLang="en-US" dirty="0" smtClean="0"/>
              <a:t>対応）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QR</a:t>
            </a:r>
            <a:r>
              <a:rPr lang="ja-JP" altLang="en-US" dirty="0" smtClean="0"/>
              <a:t>コードを用いてユーザのログイン操作を軽減</a:t>
            </a:r>
          </a:p>
          <a:p>
            <a:pPr lvl="1"/>
            <a:r>
              <a:rPr lang="en-US" altLang="ja-JP" dirty="0" smtClean="0">
                <a:hlinkClick r:id="rId3"/>
              </a:rPr>
              <a:t>https://tiqr.org/</a:t>
            </a:r>
            <a:endParaRPr lang="en-US" altLang="ja-JP" dirty="0" smtClean="0"/>
          </a:p>
        </p:txBody>
      </p:sp>
      <p:pic>
        <p:nvPicPr>
          <p:cNvPr id="8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6391"/>
            <a:ext cx="1752600" cy="8572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482315"/>
            <a:ext cx="4052396" cy="27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05250"/>
            <a:ext cx="2752725" cy="9525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2" y="5140513"/>
            <a:ext cx="2660915" cy="886972"/>
          </a:xfrm>
          <a:prstGeom prst="rect">
            <a:avLst/>
          </a:prstGeom>
        </p:spPr>
      </p:pic>
      <p:pic>
        <p:nvPicPr>
          <p:cNvPr id="1028" name="Picture 4" descr="C:\Users\motonori\Desktop\tiqr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62" y="192134"/>
            <a:ext cx="17526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8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動作の概要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09" y="1551611"/>
            <a:ext cx="6327982" cy="427230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754584" y="6009292"/>
            <a:ext cx="807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スマホがネットワークに接続できない場合は、レスポンスを手入力することも可能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3271844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PIN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5856" y="3996398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QR</a:t>
            </a:r>
            <a:r>
              <a:rPr kumimoji="1" lang="ja-JP" altLang="en-US" sz="2400" dirty="0" smtClean="0"/>
              <a:t>コード画像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832" y="5075854"/>
            <a:ext cx="2040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レスポンス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（ネットワーク）</a:t>
            </a:r>
            <a:endParaRPr kumimoji="1" lang="ja-JP" altLang="en-US" sz="24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4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認証の手順</a:t>
            </a:r>
            <a:r>
              <a:rPr kumimoji="1" lang="ja-JP" altLang="en-US" dirty="0" smtClean="0"/>
              <a:t>（デモサイト）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 descr="C:\Users\motonori\Desktop\tiqr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49558"/>
            <a:ext cx="3374883" cy="234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otonori\Desktop\tiq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11" y="1628800"/>
            <a:ext cx="3374883" cy="229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tonori\Desktop\tiqr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374884" cy="234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otonori\Desktop\i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51" y="4062952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otonori\Desktop\ip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63" y="3985435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otonori\Desktop\ip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32" y="4035502"/>
            <a:ext cx="1533376" cy="23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otonori\Desktop\ip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23" y="3984195"/>
            <a:ext cx="1562968" cy="23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04174" y="32279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63713" y="35504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8953" y="59796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51834" y="59800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④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26069" y="59800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⑤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87665" y="59593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⑥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675105" y="35352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⑦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80" name="Picture 8" descr="C:\Users\motonori\Desktop\tiq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37" y="1289629"/>
            <a:ext cx="3286716" cy="22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登録の手順（デモサイト）</a:t>
            </a:r>
            <a:endParaRPr kumimoji="1" lang="ja-JP" altLang="en-US" dirty="0"/>
          </a:p>
        </p:txBody>
      </p:sp>
      <p:pic>
        <p:nvPicPr>
          <p:cNvPr id="3074" name="Picture 2" descr="C:\Users\motonori\Desktop\ip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0606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tonori\Desktop\ip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41" y="4040606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otonori\Desktop\ip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95" y="4040606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otonori\Desktop\ip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0606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otonori\Desktop\tiqr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92" y="1460718"/>
            <a:ext cx="3286716" cy="22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motonori\Desktop\tiqr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286716" cy="22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83568" y="32279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09894" y="35624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8953" y="59796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99722" y="59800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④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40346" y="59804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⑤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16742" y="59804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⑥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573616" y="35624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⑦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87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実際に利用するには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初期登録の手順の検討が必要</a:t>
            </a:r>
            <a:endParaRPr kumimoji="1" lang="en-US" altLang="ja-JP" dirty="0" smtClean="0"/>
          </a:p>
          <a:p>
            <a:pPr lvl="1"/>
            <a:r>
              <a:rPr lang="ja-JP" altLang="en-US" u="sng" dirty="0" smtClean="0"/>
              <a:t>本人</a:t>
            </a:r>
            <a:r>
              <a:rPr lang="ja-JP" altLang="en-US" u="sng" dirty="0"/>
              <a:t>確認</a:t>
            </a:r>
            <a:r>
              <a:rPr lang="ja-JP" altLang="en-US" u="sng" dirty="0" smtClean="0"/>
              <a:t>を行った上での登録</a:t>
            </a:r>
            <a:endParaRPr kumimoji="1" lang="en-US" altLang="ja-JP" u="sng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日本語への対応も必要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err="1" smtClean="0"/>
              <a:t>tiqr</a:t>
            </a:r>
            <a:r>
              <a:rPr kumimoji="1" lang="ja-JP" altLang="en-US" dirty="0" smtClean="0"/>
              <a:t>は今のところ</a:t>
            </a:r>
            <a:r>
              <a:rPr lang="en-US" altLang="ja-JP" dirty="0" err="1" smtClean="0"/>
              <a:t>SimpleSAMLphp</a:t>
            </a:r>
            <a:r>
              <a:rPr lang="ja-JP" altLang="en-US" dirty="0" smtClean="0"/>
              <a:t>のみに対応</a:t>
            </a:r>
            <a:endParaRPr lang="en-US" altLang="ja-JP" dirty="0"/>
          </a:p>
          <a:p>
            <a:pPr lvl="1"/>
            <a:r>
              <a:rPr lang="en-US" altLang="ja-JP" dirty="0" smtClean="0"/>
              <a:t>Shibboleth</a:t>
            </a:r>
            <a:r>
              <a:rPr lang="ja-JP" altLang="en-US" dirty="0" err="1" smtClean="0"/>
              <a:t>には</a:t>
            </a:r>
            <a:r>
              <a:rPr lang="ja-JP" altLang="en-US" dirty="0" smtClean="0"/>
              <a:t>未対応</a:t>
            </a:r>
            <a:r>
              <a:rPr lang="en-US" altLang="ja-JP" dirty="0" smtClean="0"/>
              <a:t>…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4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認証とは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認証の目的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サービスやリソースに</a:t>
            </a:r>
            <a:r>
              <a:rPr kumimoji="1" lang="ja-JP" altLang="en-US" b="1" u="sng" dirty="0" smtClean="0"/>
              <a:t>アクセスする権限を持つ</a:t>
            </a:r>
            <a:r>
              <a:rPr kumimoji="1" lang="ja-JP" altLang="en-US" dirty="0" smtClean="0"/>
              <a:t>ことの証明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r>
              <a:rPr kumimoji="1" lang="ja-JP" altLang="en-US" dirty="0" smtClean="0"/>
              <a:t>認証の手段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権限を持っていることを証明するための</a:t>
            </a:r>
            <a:r>
              <a:rPr kumimoji="1" lang="ja-JP" altLang="en-US" b="1" u="sng" dirty="0" smtClean="0"/>
              <a:t>秘密情報の提示</a:t>
            </a:r>
            <a:endParaRPr kumimoji="1" lang="en-US" altLang="ja-JP" b="1" u="sng" dirty="0" smtClean="0"/>
          </a:p>
          <a:p>
            <a:pPr lvl="2"/>
            <a:r>
              <a:rPr lang="ja-JP" altLang="en-US" dirty="0" smtClean="0"/>
              <a:t>クレデンシャル（パスワード、公開鍵署名：トークンや</a:t>
            </a:r>
            <a:r>
              <a:rPr lang="en-US" altLang="ja-JP" dirty="0" smtClean="0"/>
              <a:t>IC</a:t>
            </a:r>
            <a:r>
              <a:rPr lang="ja-JP" altLang="en-US" dirty="0" smtClean="0"/>
              <a:t>カード、等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その他： 人である（ロボットでない）ことの確認</a:t>
            </a:r>
            <a:endParaRPr kumimoji="1" lang="en-US" altLang="ja-JP" dirty="0" smtClean="0"/>
          </a:p>
          <a:p>
            <a:pPr lvl="1"/>
            <a:endParaRPr lang="en-US" altLang="ja-JP" b="1" u="sng" dirty="0"/>
          </a:p>
          <a:p>
            <a:r>
              <a:rPr kumimoji="1" lang="ja-JP" altLang="en-US" dirty="0" smtClean="0"/>
              <a:t>秘密情報に求められる特性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容易</a:t>
            </a:r>
            <a:r>
              <a:rPr lang="ja-JP" altLang="en-US" dirty="0" smtClean="0"/>
              <a:t>に</a:t>
            </a:r>
            <a:r>
              <a:rPr lang="ja-JP" altLang="en-US" b="1" dirty="0" smtClean="0"/>
              <a:t>推測</a:t>
            </a:r>
            <a:r>
              <a:rPr lang="ja-JP" altLang="en-US" dirty="0" smtClean="0"/>
              <a:t>できないこと</a:t>
            </a:r>
            <a:endParaRPr lang="en-US" altLang="ja-JP" dirty="0" smtClean="0"/>
          </a:p>
          <a:p>
            <a:pPr lvl="1"/>
            <a:r>
              <a:rPr lang="ja-JP" altLang="en-US" dirty="0"/>
              <a:t>容易</a:t>
            </a:r>
            <a:r>
              <a:rPr lang="ja-JP" altLang="en-US" dirty="0" smtClean="0"/>
              <a:t>に</a:t>
            </a:r>
            <a:r>
              <a:rPr lang="ja-JP" altLang="en-US" b="1" dirty="0" smtClean="0"/>
              <a:t>複製（なりすまし）</a:t>
            </a:r>
            <a:r>
              <a:rPr lang="ja-JP" altLang="en-US" dirty="0" smtClean="0"/>
              <a:t>できないこと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容易</a:t>
            </a:r>
            <a:r>
              <a:rPr kumimoji="1" lang="ja-JP" altLang="en-US" dirty="0" smtClean="0"/>
              <a:t>に</a:t>
            </a:r>
            <a:r>
              <a:rPr kumimoji="1" lang="ja-JP" altLang="en-US" b="1" dirty="0" smtClean="0"/>
              <a:t>漏洩</a:t>
            </a:r>
            <a:r>
              <a:rPr kumimoji="1" lang="ja-JP" altLang="en-US" dirty="0" smtClean="0"/>
              <a:t>しないこと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利便性を大きく損なわないこと</a:t>
            </a:r>
            <a:endParaRPr kumimoji="1" lang="en-US" altLang="ja-JP" dirty="0" smtClean="0"/>
          </a:p>
          <a:p>
            <a:pPr marL="594360" lvl="2" indent="0">
              <a:buNone/>
            </a:pPr>
            <a:r>
              <a:rPr lang="ja-JP" altLang="en-US" dirty="0"/>
              <a:t>など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7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2(</a:t>
            </a:r>
            <a:r>
              <a:rPr lang="ja-JP" altLang="en-US" dirty="0" smtClean="0"/>
              <a:t>多</a:t>
            </a:r>
            <a:r>
              <a:rPr lang="en-US" altLang="ja-JP" dirty="0" smtClean="0"/>
              <a:t>)</a:t>
            </a:r>
            <a:r>
              <a:rPr lang="ja-JP" altLang="en-US" dirty="0" smtClean="0"/>
              <a:t>要素</a:t>
            </a:r>
            <a:r>
              <a:rPr lang="ja-JP" altLang="en-US" dirty="0"/>
              <a:t>認証の</a:t>
            </a:r>
            <a:r>
              <a:rPr lang="ja-JP" altLang="en-US" dirty="0" smtClean="0"/>
              <a:t>活用</a:t>
            </a:r>
            <a:r>
              <a:rPr lang="en-US" altLang="ja-JP" dirty="0" smtClean="0"/>
              <a:t>(</a:t>
            </a:r>
            <a:r>
              <a:rPr lang="ja-JP" altLang="en-US" dirty="0" smtClean="0"/>
              <a:t>併用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</a:t>
            </a:r>
            <a:r>
              <a:rPr lang="ja-JP" altLang="en-US" dirty="0"/>
              <a:t>向けて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(C) National Institute of Informatics</a:t>
            </a: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5C863-9529-45A8-9F8E-AE935BF71969}" type="slidenum">
              <a:rPr lang="ja-JP" altLang="en-US" smtClean="0"/>
              <a:pPr>
                <a:defRPr/>
              </a:pPr>
              <a:t>20</a:t>
            </a:fld>
            <a:endParaRPr lang="en-US" altLang="ja-JP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SP</a:t>
            </a:r>
            <a:r>
              <a:rPr kumimoji="1" lang="ja-JP" altLang="en-US" dirty="0" smtClean="0"/>
              <a:t>毎に、</a:t>
            </a:r>
            <a:r>
              <a:rPr kumimoji="1" lang="en-US" altLang="ja-JP" dirty="0" err="1" smtClean="0"/>
              <a:t>IdP</a:t>
            </a:r>
            <a:r>
              <a:rPr kumimoji="1" lang="ja-JP" altLang="en-US" dirty="0" smtClean="0"/>
              <a:t>に要求</a:t>
            </a:r>
            <a:r>
              <a:rPr lang="ja-JP" altLang="en-US" dirty="0" smtClean="0"/>
              <a:t>する</a:t>
            </a:r>
            <a:r>
              <a:rPr kumimoji="1" lang="en-US" altLang="ja-JP" dirty="0" err="1" smtClean="0"/>
              <a:t>LoA</a:t>
            </a:r>
            <a:r>
              <a:rPr kumimoji="1" lang="ja-JP" altLang="en-US" dirty="0" smtClean="0"/>
              <a:t>が異なるサービスの展開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パスワードで</a:t>
            </a:r>
            <a:r>
              <a:rPr lang="en-US" altLang="ja-JP" dirty="0" smtClean="0"/>
              <a:t>OK</a:t>
            </a:r>
            <a:r>
              <a:rPr lang="ja-JP" altLang="en-US" dirty="0" smtClean="0"/>
              <a:t>なサービスと、二要素認証を求めるサービスの混在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例</a:t>
            </a:r>
            <a:r>
              <a:rPr kumimoji="1" lang="ja-JP" altLang="en-US" dirty="0" smtClean="0"/>
              <a:t>：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SP A</a:t>
            </a:r>
            <a:r>
              <a:rPr lang="ja-JP" altLang="en-US" dirty="0" smtClean="0"/>
              <a:t>の利用のために</a:t>
            </a:r>
            <a:r>
              <a:rPr lang="en-US" altLang="ja-JP" dirty="0" err="1" smtClean="0"/>
              <a:t>LoA</a:t>
            </a:r>
            <a:r>
              <a:rPr lang="en-US" altLang="ja-JP" dirty="0" smtClean="0"/>
              <a:t> 1</a:t>
            </a:r>
            <a:r>
              <a:rPr lang="ja-JP" altLang="en-US" dirty="0" smtClean="0"/>
              <a:t>で認証した後、</a:t>
            </a:r>
            <a:r>
              <a:rPr lang="en-US" altLang="ja-JP" dirty="0" smtClean="0"/>
              <a:t>SP B</a:t>
            </a:r>
            <a:r>
              <a:rPr lang="ja-JP" altLang="en-US" dirty="0" smtClean="0"/>
              <a:t>をアクセスすると</a:t>
            </a:r>
            <a:r>
              <a:rPr lang="ja-JP" altLang="en-US" dirty="0" smtClean="0"/>
              <a:t>、</a:t>
            </a:r>
            <a:r>
              <a:rPr lang="en-US" altLang="ja-JP" dirty="0" err="1" smtClean="0"/>
              <a:t>LoA</a:t>
            </a:r>
            <a:r>
              <a:rPr lang="en-US" altLang="ja-JP" dirty="0" smtClean="0"/>
              <a:t> </a:t>
            </a:r>
            <a:r>
              <a:rPr lang="en-US" altLang="ja-JP" dirty="0"/>
              <a:t>3</a:t>
            </a:r>
            <a:r>
              <a:rPr lang="ja-JP" altLang="en-US" dirty="0" smtClean="0"/>
              <a:t>以上</a:t>
            </a:r>
            <a:r>
              <a:rPr lang="ja-JP" altLang="en-US" dirty="0" smtClean="0"/>
              <a:t>で</a:t>
            </a:r>
            <a:r>
              <a:rPr lang="ja-JP" altLang="en-US" dirty="0" smtClean="0"/>
              <a:t>の再認証</a:t>
            </a:r>
            <a:r>
              <a:rPr lang="ja-JP" altLang="en-US" dirty="0"/>
              <a:t>が</a:t>
            </a:r>
            <a:r>
              <a:rPr lang="ja-JP" altLang="en-US" dirty="0" smtClean="0"/>
              <a:t>求められる（</a:t>
            </a:r>
            <a:r>
              <a:rPr lang="ja-JP" altLang="en-US" dirty="0"/>
              <a:t>レベルアップ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IC</a:t>
            </a:r>
            <a:r>
              <a:rPr kumimoji="1" lang="ja-JP" altLang="en-US" dirty="0" smtClean="0"/>
              <a:t>カードを抜き取ると、</a:t>
            </a:r>
            <a:r>
              <a:rPr kumimoji="1" lang="en-US" altLang="ja-JP" dirty="0" err="1" smtClean="0"/>
              <a:t>LoA</a:t>
            </a:r>
            <a:r>
              <a:rPr kumimoji="1" lang="en-US" altLang="ja-JP" dirty="0" smtClean="0"/>
              <a:t> 3</a:t>
            </a:r>
            <a:r>
              <a:rPr kumimoji="1" lang="ja-JP" altLang="en-US" dirty="0" smtClean="0"/>
              <a:t>を求める</a:t>
            </a:r>
            <a:r>
              <a:rPr kumimoji="1" lang="en-US" altLang="ja-JP" dirty="0" smtClean="0"/>
              <a:t>SP</a:t>
            </a:r>
            <a:r>
              <a:rPr kumimoji="1" lang="ja-JP" altLang="en-US" dirty="0" smtClean="0"/>
              <a:t>のサービスから自動的にログアウト</a:t>
            </a:r>
            <a:r>
              <a:rPr lang="ja-JP" altLang="en-US" dirty="0" smtClean="0"/>
              <a:t>（レベルダウン）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高度な認証</a:t>
            </a:r>
            <a:r>
              <a:rPr lang="ja-JP" altLang="en-US" dirty="0"/>
              <a:t>処理</a:t>
            </a:r>
            <a:r>
              <a:rPr lang="ja-JP" altLang="en-US" dirty="0" smtClean="0"/>
              <a:t>への柔軟な対応のためには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様々な認証方式</a:t>
            </a:r>
            <a:r>
              <a:rPr lang="ja-JP" altLang="en-US" dirty="0" smtClean="0"/>
              <a:t>の、任意</a:t>
            </a:r>
            <a:r>
              <a:rPr lang="ja-JP" altLang="en-US" dirty="0" smtClean="0"/>
              <a:t>の組み合わせに対応可能</a:t>
            </a:r>
            <a:r>
              <a:rPr lang="ja-JP" altLang="en-US" dirty="0" smtClean="0"/>
              <a:t>な、汎用認証インタフェースと、認証</a:t>
            </a:r>
            <a:r>
              <a:rPr lang="ja-JP" altLang="en-US" dirty="0" smtClean="0"/>
              <a:t>エンジンの</a:t>
            </a:r>
            <a:r>
              <a:rPr lang="ja-JP" altLang="en-US" dirty="0" smtClean="0"/>
              <a:t>実現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4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パスワードの問題点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sz="2900" dirty="0" smtClean="0"/>
              <a:t>推測</a:t>
            </a:r>
            <a:r>
              <a:rPr kumimoji="1" lang="ja-JP" altLang="en-US" sz="2900" dirty="0" smtClean="0"/>
              <a:t>されやすい</a:t>
            </a:r>
            <a:r>
              <a:rPr lang="ja-JP" altLang="en-US" sz="2900" dirty="0" smtClean="0"/>
              <a:t>（人間の記憶に頼ることの弱さ）</a:t>
            </a:r>
            <a:endParaRPr kumimoji="1" lang="en-US" altLang="ja-JP" sz="2900" dirty="0" smtClean="0"/>
          </a:p>
          <a:p>
            <a:pPr lvl="1"/>
            <a:r>
              <a:rPr lang="ja-JP" altLang="en-US" dirty="0" smtClean="0"/>
              <a:t>長い文字列は覚えにくい→短くなる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生年月日や電話番号など、容易に知りうる情報であることも</a:t>
            </a:r>
            <a:endParaRPr kumimoji="1" lang="en-US" altLang="ja-JP" dirty="0" smtClean="0"/>
          </a:p>
          <a:p>
            <a:pPr lvl="2"/>
            <a:r>
              <a:rPr lang="en-US" altLang="ja-JP" dirty="0"/>
              <a:t>more than 10 percent of passwords used in Gillard’s department could be easily broken in an hour by hackers using “brute force</a:t>
            </a:r>
            <a:r>
              <a:rPr lang="en-US" altLang="ja-JP" dirty="0" smtClean="0"/>
              <a:t>”</a:t>
            </a:r>
          </a:p>
          <a:p>
            <a:pPr marL="868680" lvl="3" indent="0">
              <a:buNone/>
            </a:pPr>
            <a:r>
              <a:rPr lang="en-US" altLang="ja-JP" sz="1300" dirty="0"/>
              <a:t>http://www.zimbio.com/Prime+Minister+Julia+Gillard/articles/FlLSmfAsG2v/Australian+Prime+Minister+computer+hacked</a:t>
            </a:r>
            <a:endParaRPr kumimoji="1" lang="en-US" altLang="ja-JP" sz="1300" dirty="0" smtClean="0"/>
          </a:p>
          <a:p>
            <a:pPr lvl="1"/>
            <a:r>
              <a:rPr lang="ja-JP" altLang="en-US" dirty="0" smtClean="0"/>
              <a:t>アカウント</a:t>
            </a:r>
            <a:r>
              <a:rPr lang="ja-JP" altLang="en-US" dirty="0"/>
              <a:t>ごと</a:t>
            </a:r>
            <a:r>
              <a:rPr lang="ja-JP" altLang="en-US" dirty="0" smtClean="0"/>
              <a:t>に異なると覚えられない→同一パスワード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75 </a:t>
            </a:r>
            <a:r>
              <a:rPr lang="en-US" altLang="ja-JP" dirty="0"/>
              <a:t>Percent of Individuals Use Same Password for </a:t>
            </a:r>
            <a:r>
              <a:rPr lang="en-US" altLang="ja-JP" dirty="0" smtClean="0"/>
              <a:t>SNS and Email</a:t>
            </a:r>
          </a:p>
          <a:p>
            <a:pPr marL="868680" lvl="3" indent="0">
              <a:buNone/>
            </a:pPr>
            <a:r>
              <a:rPr lang="en-US" altLang="ja-JP" sz="1300" dirty="0"/>
              <a:t>http://www.securityweek.com/study-reveals-75-percent-individuals-use-same-password-social-networking-and-emai</a:t>
            </a:r>
            <a:r>
              <a:rPr lang="en-US" altLang="ja-JP" dirty="0"/>
              <a:t>l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sz="2900" dirty="0" smtClean="0"/>
              <a:t>漏洩</a:t>
            </a:r>
            <a:r>
              <a:rPr lang="ja-JP" altLang="en-US" sz="2900" dirty="0" smtClean="0"/>
              <a:t>しやすい（ソーシャルエンジニアリングに対する脆弱性）</a:t>
            </a:r>
            <a:endParaRPr lang="en-US" altLang="ja-JP" sz="2900" dirty="0" smtClean="0"/>
          </a:p>
          <a:p>
            <a:pPr lvl="1"/>
            <a:r>
              <a:rPr kumimoji="1" lang="ja-JP" altLang="en-US" dirty="0" smtClean="0"/>
              <a:t>覚えられない文字列はメモされ、他人の目につきやすい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安易</a:t>
            </a:r>
            <a:r>
              <a:rPr lang="ja-JP" altLang="en-US" dirty="0" smtClean="0"/>
              <a:t>に他人に教えることが可能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フィッシング被害を受けやすい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通信</a:t>
            </a:r>
            <a:r>
              <a:rPr lang="ja-JP" altLang="en-US" dirty="0" smtClean="0"/>
              <a:t>路が安全であるかの確認が重要（</a:t>
            </a:r>
            <a:r>
              <a:rPr lang="en-US" altLang="ja-JP" dirty="0" smtClean="0"/>
              <a:t>HTTPS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サーバ</a:t>
            </a:r>
            <a:r>
              <a:rPr lang="ja-JP" altLang="en-US" dirty="0"/>
              <a:t>証明書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sz="2900" dirty="0" smtClean="0"/>
              <a:t>共有パスワード（共用アカウント）の問題</a:t>
            </a:r>
            <a:endParaRPr kumimoji="1" lang="en-US" altLang="ja-JP" sz="2900" dirty="0" smtClean="0"/>
          </a:p>
          <a:p>
            <a:pPr lvl="1"/>
            <a:r>
              <a:rPr lang="ja-JP" altLang="en-US" dirty="0"/>
              <a:t>守る</a:t>
            </a:r>
            <a:r>
              <a:rPr lang="ja-JP" altLang="en-US" dirty="0" smtClean="0"/>
              <a:t>べき</a:t>
            </a:r>
            <a:r>
              <a:rPr lang="ja-JP" altLang="en-US" dirty="0"/>
              <a:t>秘密で</a:t>
            </a:r>
            <a:r>
              <a:rPr lang="ja-JP" altLang="en-US" dirty="0" smtClean="0"/>
              <a:t>ある</a:t>
            </a:r>
            <a:r>
              <a:rPr lang="ja-JP" altLang="en-US" dirty="0"/>
              <a:t>こと</a:t>
            </a:r>
            <a:r>
              <a:rPr lang="ja-JP" altLang="en-US" dirty="0" smtClean="0"/>
              <a:t>の意識が薄くなりやすい、</a:t>
            </a:r>
            <a:r>
              <a:rPr kumimoji="1" lang="ja-JP" altLang="en-US" dirty="0" smtClean="0"/>
              <a:t>更新を怠りがち、安易な伝達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0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認証システムの変遷：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kumimoji="1" lang="ja-JP" altLang="en-US" dirty="0" smtClean="0"/>
              <a:t>認証</a:t>
            </a:r>
            <a:r>
              <a:rPr kumimoji="1" lang="ja-JP" altLang="en-US" dirty="0" smtClean="0"/>
              <a:t>統合、そしてシングルサインオン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u="sng" dirty="0" smtClean="0"/>
              <a:t>認証統合</a:t>
            </a:r>
            <a:endParaRPr kumimoji="1" lang="en-US" altLang="ja-JP" u="sng" dirty="0" smtClean="0"/>
          </a:p>
          <a:p>
            <a:pPr lvl="1"/>
            <a:r>
              <a:rPr kumimoji="1" lang="ja-JP" altLang="en-US" dirty="0" smtClean="0"/>
              <a:t>組織の中でサービス毎に個別に管理されていたパスワード（と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）を一元管理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パスワード</a:t>
            </a:r>
            <a:r>
              <a:rPr lang="ja-JP" altLang="en-US" dirty="0" smtClean="0"/>
              <a:t>の、より</a:t>
            </a:r>
            <a:r>
              <a:rPr lang="ja-JP" altLang="en-US" dirty="0" smtClean="0"/>
              <a:t>厳密な管理が期待（徹底）できる</a:t>
            </a:r>
            <a:endParaRPr lang="en-US" altLang="ja-JP" dirty="0" smtClean="0"/>
          </a:p>
          <a:p>
            <a:pPr lvl="3"/>
            <a:r>
              <a:rPr lang="ja-JP" altLang="en-US" dirty="0"/>
              <a:t>初期パスワード</a:t>
            </a:r>
            <a:r>
              <a:rPr lang="ja-JP" altLang="en-US" dirty="0" smtClean="0"/>
              <a:t>のまま放置されることがない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u="sng" dirty="0" smtClean="0"/>
              <a:t>シングルサインオン</a:t>
            </a:r>
            <a:r>
              <a:rPr lang="ja-JP" altLang="en-US" dirty="0" smtClean="0"/>
              <a:t>（「認証」と「認可」の分離）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セキュリティレベルの</a:t>
            </a:r>
            <a:r>
              <a:rPr kumimoji="1" lang="ja-JP" altLang="en-US" dirty="0" smtClean="0"/>
              <a:t>統一（底上げ）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HTTPS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サーバ</a:t>
            </a:r>
            <a:r>
              <a:rPr lang="ja-JP" altLang="en-US" dirty="0" smtClean="0"/>
              <a:t>証明書等、最低技術要件の共通化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パスワードの入力先の</a:t>
            </a:r>
            <a:r>
              <a:rPr kumimoji="1" lang="ja-JP" altLang="en-US" dirty="0" smtClean="0"/>
              <a:t>一元化（常に見慣れたページで入力）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フィッシング対策につながる</a:t>
            </a:r>
            <a:endParaRPr lang="en-US" altLang="ja-JP" dirty="0"/>
          </a:p>
          <a:p>
            <a:pPr lvl="2"/>
            <a:endParaRPr lang="en-US" altLang="ja-JP" dirty="0" smtClean="0"/>
          </a:p>
          <a:p>
            <a:r>
              <a:rPr lang="ja-JP" altLang="en-US" dirty="0"/>
              <a:t>しかし</a:t>
            </a:r>
            <a:r>
              <a:rPr lang="ja-JP" altLang="en-US" dirty="0" smtClean="0"/>
              <a:t>、万一パスワードが漏洩した際の影響は大きく</a:t>
            </a:r>
            <a:r>
              <a:rPr lang="ja-JP" altLang="en-US" dirty="0" smtClean="0"/>
              <a:t>なる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同じパスワードでいろんなサービスが利用可能</a:t>
            </a:r>
            <a:endParaRPr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2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パスワードの限界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 smtClean="0"/>
              <a:t>推測</a:t>
            </a:r>
            <a:r>
              <a:rPr lang="ja-JP" altLang="en-US" dirty="0"/>
              <a:t>攻撃</a:t>
            </a:r>
            <a:r>
              <a:rPr lang="ja-JP" altLang="en-US" dirty="0" smtClean="0"/>
              <a:t>（計算性能）の向上</a:t>
            </a:r>
            <a:endParaRPr lang="en-US" altLang="ja-JP" dirty="0" smtClean="0"/>
          </a:p>
          <a:p>
            <a:r>
              <a:rPr kumimoji="1" lang="ja-JP" altLang="en-US" dirty="0" smtClean="0"/>
              <a:t>スパイウェア（キーロガー）に</a:t>
            </a:r>
            <a:r>
              <a:rPr kumimoji="1" lang="ja-JP" altLang="en-US" dirty="0" smtClean="0"/>
              <a:t>よる不正入手</a:t>
            </a:r>
            <a:endParaRPr kumimoji="1" lang="en-US" altLang="ja-JP" dirty="0" smtClean="0"/>
          </a:p>
          <a:p>
            <a:r>
              <a:rPr lang="ja-JP" altLang="en-US" dirty="0" smtClean="0"/>
              <a:t>フィッシングに対する脆弱性</a:t>
            </a:r>
            <a:endParaRPr lang="ja-JP" altLang="en-US" dirty="0"/>
          </a:p>
          <a:p>
            <a:pPr lvl="1"/>
            <a:r>
              <a:rPr kumimoji="1" lang="ja-JP" altLang="en-US" dirty="0" smtClean="0"/>
              <a:t>似通ったドメイン名を用いた偽サイト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正当なサーバ証明書であれば警告</a:t>
            </a:r>
            <a:r>
              <a:rPr lang="ja-JP" altLang="en-US" dirty="0" smtClean="0"/>
              <a:t>は出ない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SP</a:t>
            </a:r>
            <a:r>
              <a:rPr kumimoji="1" lang="ja-JP" altLang="en-US" dirty="0" smtClean="0"/>
              <a:t>から</a:t>
            </a:r>
            <a:r>
              <a:rPr kumimoji="1" lang="en-US" altLang="ja-JP" dirty="0" err="1" smtClean="0"/>
              <a:t>IdP</a:t>
            </a:r>
            <a:r>
              <a:rPr kumimoji="1" lang="ja-JP" altLang="en-US" dirty="0" err="1" smtClean="0"/>
              <a:t>への</a:t>
            </a:r>
            <a:r>
              <a:rPr kumimoji="1" lang="ja-JP" altLang="en-US" dirty="0" smtClean="0"/>
              <a:t>リダイレクトも</a:t>
            </a:r>
            <a:r>
              <a:rPr kumimoji="1" lang="ja-JP" altLang="en-US" dirty="0" smtClean="0"/>
              <a:t>含めて全体を偽装</a:t>
            </a:r>
            <a:r>
              <a:rPr kumimoji="1" lang="ja-JP" altLang="en-US" dirty="0" smtClean="0"/>
              <a:t>されると気がつきにくい</a:t>
            </a:r>
            <a:endParaRPr lang="en-US" altLang="ja-JP" dirty="0"/>
          </a:p>
          <a:p>
            <a:pPr lvl="3"/>
            <a:r>
              <a:rPr kumimoji="1" lang="ja-JP" altLang="en-US" dirty="0" smtClean="0"/>
              <a:t>ユーザ毎に異なる画像を出したりするのは</a:t>
            </a:r>
            <a:r>
              <a:rPr kumimoji="1" lang="ja-JP" altLang="en-US" dirty="0" smtClean="0"/>
              <a:t>効果的な対策。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相互</a:t>
            </a:r>
            <a:r>
              <a:rPr lang="ja-JP" altLang="en-US" dirty="0" smtClean="0"/>
              <a:t>認証をしたいが、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ページにパスワード入力する</a:t>
            </a:r>
            <a:r>
              <a:rPr lang="ja-JP" altLang="en-US" dirty="0" smtClean="0"/>
              <a:t>限り困難</a:t>
            </a:r>
            <a:endParaRPr lang="en-US" altLang="ja-JP" dirty="0" smtClean="0"/>
          </a:p>
          <a:p>
            <a:r>
              <a:rPr lang="ja-JP" altLang="en-US" dirty="0" smtClean="0"/>
              <a:t>ソーシャルエンジニアリングに対する脆弱性</a:t>
            </a:r>
            <a:endParaRPr lang="en-US" altLang="ja-JP" dirty="0" smtClean="0"/>
          </a:p>
          <a:p>
            <a:r>
              <a:rPr lang="ja-JP" altLang="en-US" dirty="0" smtClean="0"/>
              <a:t>人間の入力</a:t>
            </a:r>
            <a:r>
              <a:rPr lang="ja-JP" altLang="en-US" dirty="0" smtClean="0"/>
              <a:t>ミス</a:t>
            </a:r>
            <a:endParaRPr lang="en-US" altLang="ja-JP" dirty="0" smtClean="0"/>
          </a:p>
          <a:p>
            <a:pPr lvl="1"/>
            <a:r>
              <a:rPr lang="ja-JP" altLang="en-US" dirty="0"/>
              <a:t>不注意</a:t>
            </a:r>
            <a:r>
              <a:rPr lang="ja-JP" altLang="en-US" dirty="0" smtClean="0"/>
              <a:t>で間違ったフィールドに入力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大学</a:t>
            </a:r>
            <a:r>
              <a:rPr lang="ja-JP" altLang="en-US" dirty="0"/>
              <a:t>によっては、</a:t>
            </a:r>
            <a:r>
              <a:rPr lang="en-US" altLang="ja-JP" dirty="0"/>
              <a:t>2</a:t>
            </a:r>
            <a:r>
              <a:rPr lang="ja-JP" altLang="en-US" dirty="0"/>
              <a:t>種類（学内用、学外用）のパスワードを使い分け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結局、可能性を減らしているだけに過ぎない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学外サービスに、誤って学内用パスワードを入力してしまうかも</a:t>
            </a:r>
            <a:endParaRPr kumimoji="1"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4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「認証」「認可」分離のメリット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クレデンシャルの一元管理</a:t>
            </a:r>
            <a:endParaRPr kumimoji="1" lang="en-US" altLang="ja-JP" dirty="0" smtClean="0"/>
          </a:p>
          <a:p>
            <a:r>
              <a:rPr lang="ja-JP" altLang="en-US" dirty="0" smtClean="0"/>
              <a:t>セキュリティ</a:t>
            </a:r>
            <a:r>
              <a:rPr lang="ja-JP" altLang="en-US" dirty="0"/>
              <a:t>レベル</a:t>
            </a:r>
            <a:r>
              <a:rPr lang="ja-JP" altLang="en-US" dirty="0" smtClean="0"/>
              <a:t>の統一</a:t>
            </a:r>
            <a:endParaRPr lang="en-US" altLang="ja-JP" dirty="0" smtClean="0"/>
          </a:p>
          <a:p>
            <a:r>
              <a:rPr kumimoji="1" lang="ja-JP" altLang="en-US" dirty="0"/>
              <a:t>クレデンシャル</a:t>
            </a:r>
            <a:r>
              <a:rPr kumimoji="1" lang="ja-JP" altLang="en-US" dirty="0" smtClean="0"/>
              <a:t>の</a:t>
            </a:r>
            <a:r>
              <a:rPr kumimoji="1" lang="ja-JP" altLang="en-US" dirty="0"/>
              <a:t>入力先</a:t>
            </a:r>
            <a:r>
              <a:rPr kumimoji="1" lang="ja-JP" altLang="en-US" dirty="0" smtClean="0"/>
              <a:t>の統一</a:t>
            </a:r>
            <a:endParaRPr kumimoji="1" lang="en-US" altLang="ja-JP" dirty="0" smtClean="0"/>
          </a:p>
          <a:p>
            <a:pPr lvl="1"/>
            <a:r>
              <a:rPr lang="ja-JP" altLang="en-US" u="sng" dirty="0"/>
              <a:t>高度</a:t>
            </a:r>
            <a:r>
              <a:rPr lang="ja-JP" altLang="en-US" u="sng" dirty="0" smtClean="0"/>
              <a:t>な認証技術の導入が容易</a:t>
            </a:r>
            <a:endParaRPr lang="en-US" altLang="ja-JP" u="sng" dirty="0" smtClean="0"/>
          </a:p>
          <a:p>
            <a:pPr lvl="1"/>
            <a:endParaRPr kumimoji="1" lang="en-US" altLang="ja-JP" dirty="0" smtClean="0"/>
          </a:p>
          <a:p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」と「属性」の分離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仮名認証が可能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学生</a:t>
            </a:r>
            <a:r>
              <a:rPr lang="ja-JP" altLang="en-US" dirty="0" smtClean="0"/>
              <a:t>のみがアクセス可能なサービス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教員のみがアクセス可能なサービス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グループアクセスのための認証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共有</a:t>
            </a:r>
            <a:r>
              <a:rPr lang="ja-JP" altLang="en-US" dirty="0" smtClean="0"/>
              <a:t>パスワードが不要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9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認証強化のメリット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クレデンシャル流出の可能性低減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推測によるもの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フィッシング</a:t>
            </a:r>
            <a:r>
              <a:rPr lang="ja-JP" altLang="en-US" dirty="0" smtClean="0"/>
              <a:t>によるもの</a:t>
            </a:r>
            <a:endParaRPr lang="en-US" altLang="ja-JP" dirty="0" smtClean="0"/>
          </a:p>
          <a:p>
            <a:pPr lvl="1"/>
            <a:r>
              <a:rPr lang="ja-JP" altLang="en-US" dirty="0"/>
              <a:t>ユーザ</a:t>
            </a:r>
            <a:r>
              <a:rPr lang="ja-JP" altLang="en-US" dirty="0" smtClean="0"/>
              <a:t>の不注意</a:t>
            </a:r>
            <a:r>
              <a:rPr lang="ja-JP" altLang="en-US" dirty="0"/>
              <a:t>による</a:t>
            </a:r>
            <a:r>
              <a:rPr lang="ja-JP" altLang="en-US" dirty="0" smtClean="0"/>
              <a:t>もの</a:t>
            </a:r>
            <a:endParaRPr lang="en-US" altLang="ja-JP" dirty="0"/>
          </a:p>
          <a:p>
            <a:pPr lvl="1"/>
            <a:r>
              <a:rPr lang="ja-JP" altLang="en-US" dirty="0" smtClean="0"/>
              <a:t>クラッキング（サーバへの侵入）によるもの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クレデンシャル照合用情報の保存方法に注意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クレデンシャル流出時の対応コストの低減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確実な本人認証を必要とするサービスへ</a:t>
            </a:r>
            <a:r>
              <a:rPr lang="ja-JP" altLang="en-US" dirty="0" smtClean="0"/>
              <a:t>の展開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0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認証方式のいろいろ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マトリックス認証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マトリックス</a:t>
            </a:r>
            <a:r>
              <a:rPr lang="ja-JP" altLang="en-US" dirty="0"/>
              <a:t>自体</a:t>
            </a:r>
            <a:r>
              <a:rPr lang="ja-JP" altLang="en-US" dirty="0" smtClean="0"/>
              <a:t>が秘密、位置情報が秘密</a:t>
            </a:r>
            <a:endParaRPr kumimoji="1" lang="en-US" altLang="ja-JP" dirty="0" smtClean="0"/>
          </a:p>
          <a:p>
            <a:r>
              <a:rPr lang="ja-JP" altLang="en-US" dirty="0" smtClean="0"/>
              <a:t>ワンタイム（使い捨て）</a:t>
            </a:r>
            <a:r>
              <a:rPr lang="ja-JP" altLang="en-US" dirty="0" smtClean="0"/>
              <a:t>パスワード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カルキュレータを利用する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生体</a:t>
            </a:r>
            <a:r>
              <a:rPr kumimoji="1" lang="ja-JP" altLang="en-US" dirty="0" smtClean="0"/>
              <a:t>認証（指紋、静脈、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個人情報であり、漏洩すると問題</a:t>
            </a:r>
            <a:endParaRPr kumimoji="1" lang="en-US" altLang="ja-JP" dirty="0" smtClean="0"/>
          </a:p>
          <a:p>
            <a:r>
              <a:rPr lang="ja-JP" altLang="en-US" dirty="0"/>
              <a:t>電子</a:t>
            </a:r>
            <a:r>
              <a:rPr lang="ja-JP" altLang="en-US" dirty="0" smtClean="0"/>
              <a:t>証明書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クライアント証明書の発行管理の仕組みが必要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秘密</a:t>
            </a:r>
            <a:r>
              <a:rPr kumimoji="1" lang="ja-JP" altLang="en-US" dirty="0"/>
              <a:t>鍵</a:t>
            </a:r>
            <a:r>
              <a:rPr kumimoji="1" lang="ja-JP" altLang="en-US" dirty="0" smtClean="0"/>
              <a:t>の</a:t>
            </a:r>
            <a:r>
              <a:rPr kumimoji="1" lang="ja-JP" altLang="en-US" dirty="0"/>
              <a:t>安全</a:t>
            </a:r>
            <a:r>
              <a:rPr kumimoji="1" lang="ja-JP" altLang="en-US" dirty="0" smtClean="0"/>
              <a:t>な保管が重要（</a:t>
            </a:r>
            <a:r>
              <a:rPr lang="en-US" altLang="ja-JP" dirty="0" smtClean="0"/>
              <a:t>IC</a:t>
            </a:r>
            <a:r>
              <a:rPr kumimoji="1" lang="ja-JP" altLang="en-US" dirty="0" smtClean="0"/>
              <a:t>カード、</a:t>
            </a:r>
            <a:r>
              <a:rPr kumimoji="1" lang="en-US" altLang="ja-JP" dirty="0" smtClean="0"/>
              <a:t>USB</a:t>
            </a:r>
            <a:r>
              <a:rPr kumimoji="1" lang="ja-JP" altLang="en-US" dirty="0" smtClean="0"/>
              <a:t>デバイス</a:t>
            </a:r>
            <a:r>
              <a:rPr lang="ja-JP" altLang="en-US" dirty="0" smtClean="0"/>
              <a:t>）</a:t>
            </a:r>
            <a:endParaRPr kumimoji="1" lang="en-US" altLang="ja-JP" dirty="0" smtClean="0"/>
          </a:p>
          <a:p>
            <a:endParaRPr lang="en-US" altLang="ja-JP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12085"/>
              </p:ext>
            </p:extLst>
          </p:nvPr>
        </p:nvGraphicFramePr>
        <p:xfrm>
          <a:off x="6660232" y="1340768"/>
          <a:ext cx="1895875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9175"/>
                <a:gridCol w="379175"/>
                <a:gridCol w="379175"/>
                <a:gridCol w="379175"/>
                <a:gridCol w="379175"/>
              </a:tblGrid>
              <a:tr h="33123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5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0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G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T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V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A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3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E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2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R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8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D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K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P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U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Z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4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J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M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9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Q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F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L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X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7</a:t>
                      </a:r>
                      <a:endParaRPr kumimoji="1" lang="ja-JP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7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 smtClean="0"/>
              <a:t>要素認証による安全性向上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要素（</a:t>
            </a:r>
            <a:r>
              <a:rPr lang="ja-JP" altLang="en-US" u="sng" dirty="0" smtClean="0"/>
              <a:t>モノ</a:t>
            </a:r>
            <a:r>
              <a:rPr lang="ja-JP" altLang="en-US" dirty="0" smtClean="0"/>
              <a:t>と</a:t>
            </a:r>
            <a:r>
              <a:rPr lang="ja-JP" altLang="en-US" u="sng" dirty="0" smtClean="0"/>
              <a:t>記憶</a:t>
            </a:r>
            <a:r>
              <a:rPr lang="ja-JP" altLang="en-US" dirty="0" smtClean="0"/>
              <a:t>など）が揃って初めて認証が成立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IC</a:t>
            </a:r>
            <a:r>
              <a:rPr kumimoji="1" lang="ja-JP" altLang="en-US" dirty="0" smtClean="0"/>
              <a:t>カード＋</a:t>
            </a:r>
            <a:r>
              <a:rPr kumimoji="1" lang="en-US" altLang="ja-JP" dirty="0" smtClean="0"/>
              <a:t>PIN</a:t>
            </a:r>
          </a:p>
          <a:p>
            <a:pPr lvl="1"/>
            <a:r>
              <a:rPr lang="en-US" altLang="ja-JP" dirty="0" smtClean="0"/>
              <a:t>IC</a:t>
            </a:r>
            <a:r>
              <a:rPr lang="ja-JP" altLang="en-US" dirty="0" smtClean="0"/>
              <a:t>カード＋生体認証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セキュリティトークン＋</a:t>
            </a:r>
            <a:r>
              <a:rPr kumimoji="1" lang="en-US" altLang="ja-JP" dirty="0" smtClean="0"/>
              <a:t>PIN</a:t>
            </a:r>
          </a:p>
          <a:p>
            <a:pPr marL="274320" lvl="1" indent="0">
              <a:buNone/>
            </a:pPr>
            <a:r>
              <a:rPr lang="ja-JP" altLang="en-US" dirty="0" smtClean="0"/>
              <a:t>などなど</a:t>
            </a:r>
            <a:endParaRPr kumimoji="1" lang="ja-JP" altLang="en-US" dirty="0"/>
          </a:p>
        </p:txBody>
      </p:sp>
      <p:pic>
        <p:nvPicPr>
          <p:cNvPr id="4098" name="Picture 2" descr="C:\Users\motonori\AppData\Local\Microsoft\Windows\Temporary Internet Files\Content.IE5\A9JV82FM\MP9004312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67" y="3245765"/>
            <a:ext cx="1799484" cy="17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otonori\Desktop\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2" y="3751950"/>
            <a:ext cx="1854742" cy="21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96158" y="5941640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http://www.nikkei.co.jp/topic5</a:t>
            </a:r>
            <a:r>
              <a:rPr lang="en-US" altLang="ja-JP" sz="1200" dirty="0" smtClean="0"/>
              <a:t>/</a:t>
            </a:r>
          </a:p>
          <a:p>
            <a:r>
              <a:rPr lang="en-US" altLang="ja-JP" sz="1200" dirty="0" smtClean="0"/>
              <a:t>2004newpro/yusyut.html</a:t>
            </a:r>
            <a:endParaRPr kumimoji="1" lang="ja-JP" altLang="en-US" sz="1200" dirty="0"/>
          </a:p>
        </p:txBody>
      </p:sp>
      <p:pic>
        <p:nvPicPr>
          <p:cNvPr id="4101" name="Picture 5" descr="C:\Users\motonori\Desktop\software_tok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23" y="4032708"/>
            <a:ext cx="3777401" cy="19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899100" y="5934000"/>
            <a:ext cx="3323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http://japan.rsa.com/node.aspx?id=1313</a:t>
            </a:r>
            <a:endParaRPr kumimoji="1" lang="ja-JP" altLang="en-US" sz="1200" dirty="0"/>
          </a:p>
        </p:txBody>
      </p:sp>
      <p:pic>
        <p:nvPicPr>
          <p:cNvPr id="4102" name="Picture 6" descr="C:\Users\motonori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711" y="1656104"/>
            <a:ext cx="3335334" cy="15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126501" y="3225471"/>
            <a:ext cx="327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http://rsa.com/company/news/releases</a:t>
            </a:r>
            <a:r>
              <a:rPr lang="en-US" altLang="ja-JP" sz="1200" dirty="0" smtClean="0"/>
              <a:t>/</a:t>
            </a:r>
          </a:p>
          <a:p>
            <a:r>
              <a:rPr lang="en-US" altLang="ja-JP" sz="1200" dirty="0" smtClean="0"/>
              <a:t>images/SID800&amp;SID7002.jpg</a:t>
            </a:r>
            <a:endParaRPr kumimoji="1" lang="ja-JP" altLang="en-US" sz="120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National Institute of Informatics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497A-FCF7-4B1D-873D-453BCA59C3C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2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20187&quot;&gt;&lt;/object&gt;&lt;object type=&quot;2&quot; unique_id=&quot;20188&quot;&gt;&lt;object type=&quot;3&quot; unique_id=&quot;20189&quot;&gt;&lt;property id=&quot;20148&quot; value=&quot;5&quot;/&gt;&lt;property id=&quot;20300&quot; value=&quot;スライド 1 - &amp;quot;IDとパスワードだけで大丈夫？&amp;quot;&quot;/&gt;&lt;property id=&quot;20307&quot; value=&quot;256&quot;/&gt;&lt;/object&gt;&lt;object type=&quot;3&quot; unique_id=&quot;20190&quot;&gt;&lt;property id=&quot;20148&quot; value=&quot;5&quot;/&gt;&lt;property id=&quot;20300&quot; value=&quot;スライド 2 - &amp;quot;認証とは&amp;quot;&quot;/&gt;&lt;property id=&quot;20307&quot; value=&quot;260&quot;/&gt;&lt;/object&gt;&lt;object type=&quot;3&quot; unique_id=&quot;20191&quot;&gt;&lt;property id=&quot;20148&quot; value=&quot;5&quot;/&gt;&lt;property id=&quot;20300&quot; value=&quot;スライド 3 - &amp;quot;パスワードの問題点&amp;quot;&quot;/&gt;&lt;property id=&quot;20307&quot; value=&quot;261&quot;/&gt;&lt;/object&gt;&lt;object type=&quot;3&quot; unique_id=&quot;20192&quot;&gt;&lt;property id=&quot;20148&quot; value=&quot;5&quot;/&gt;&lt;property id=&quot;20300&quot; value=&quot;スライド 4 - &amp;quot;認証システムの変遷：&amp;#x0D;&amp;#x0A;　認証統合、そしてシングルサインオン&amp;quot;&quot;/&gt;&lt;property id=&quot;20307&quot; value=&quot;262&quot;/&gt;&lt;/object&gt;&lt;object type=&quot;3&quot; unique_id=&quot;20194&quot;&gt;&lt;property id=&quot;20148&quot; value=&quot;5&quot;/&gt;&lt;property id=&quot;20300&quot; value=&quot;スライド 5 - &amp;quot;パスワードの限界&amp;quot;&quot;/&gt;&lt;property id=&quot;20307&quot; value=&quot;259&quot;/&gt;&lt;/object&gt;&lt;object type=&quot;3&quot; unique_id=&quot;20195&quot;&gt;&lt;property id=&quot;20148&quot; value=&quot;5&quot;/&gt;&lt;property id=&quot;20300&quot; value=&quot;スライド 15&quot;/&gt;&lt;property id=&quot;20307&quot; value=&quot;257&quot;/&gt;&lt;/object&gt;&lt;object type=&quot;3&quot; unique_id=&quot;20295&quot;&gt;&lt;property id=&quot;20148&quot; value=&quot;5&quot;/&gt;&lt;property id=&quot;20300&quot; value=&quot;スライド 6 - &amp;quot;「認証」「認可」分離のメリット&amp;quot;&quot;/&gt;&lt;property id=&quot;20307&quot; value=&quot;263&quot;/&gt;&lt;/object&gt;&lt;object type=&quot;3&quot; unique_id=&quot;20297&quot;&gt;&lt;property id=&quot;20148&quot; value=&quot;5&quot;/&gt;&lt;property id=&quot;20300&quot; value=&quot;スライド 8 - &amp;quot;認証方式のいろいろ&amp;quot;&quot;/&gt;&lt;property id=&quot;20307&quot; value=&quot;264&quot;/&gt;&lt;/object&gt;&lt;object type=&quot;3&quot; unique_id=&quot;20373&quot;&gt;&lt;property id=&quot;20148&quot; value=&quot;5&quot;/&gt;&lt;property id=&quot;20300&quot; value=&quot;スライド 20 - &amp;quot;2(多)要素認証の活用(併用)に向けて&amp;quot;&quot;/&gt;&lt;property id=&quot;20307&quot; value=&quot;267&quot;/&gt;&lt;/object&gt;&lt;object type=&quot;3&quot; unique_id=&quot;20459&quot;&gt;&lt;property id=&quot;20148&quot; value=&quot;5&quot;/&gt;&lt;property id=&quot;20300&quot; value=&quot;スライド 16 - &amp;quot;動作の概要&amp;quot;&quot;/&gt;&lt;property id=&quot;20307&quot; value=&quot;268&quot;/&gt;&lt;/object&gt;&lt;object type=&quot;3&quot; unique_id=&quot;20460&quot;&gt;&lt;property id=&quot;20148&quot; value=&quot;5&quot;/&gt;&lt;property id=&quot;20300&quot; value=&quot;スライド 17 - &amp;quot;認証の手順（デモサイト）&amp;quot;&quot;/&gt;&lt;property id=&quot;20307&quot; value=&quot;269&quot;/&gt;&lt;/object&gt;&lt;object type=&quot;3&quot; unique_id=&quot;20503&quot;&gt;&lt;property id=&quot;20148&quot; value=&quot;5&quot;/&gt;&lt;property id=&quot;20300&quot; value=&quot;スライド 18 - &amp;quot;登録の手順（デモサイト）&amp;quot;&quot;/&gt;&lt;property id=&quot;20307&quot; value=&quot;270&quot;/&gt;&lt;/object&gt;&lt;object type=&quot;3&quot; unique_id=&quot;20624&quot;&gt;&lt;property id=&quot;20148&quot; value=&quot;5&quot;/&gt;&lt;property id=&quot;20300&quot; value=&quot;スライド 7 - &amp;quot;認証強化のメリット&amp;quot;&quot;/&gt;&lt;property id=&quot;20307&quot; value=&quot;272&quot;/&gt;&lt;/object&gt;&lt;object type=&quot;3&quot; unique_id=&quot;20625&quot;&gt;&lt;property id=&quot;20148&quot; value=&quot;5&quot;/&gt;&lt;property id=&quot;20300&quot; value=&quot;スライド 9 - &amp;quot;2要素認証による安全性向上&amp;quot;&quot;/&gt;&lt;property id=&quot;20307&quot; value=&quot;271&quot;/&gt;&lt;/object&gt;&lt;object type=&quot;3&quot; unique_id=&quot;20677&quot;&gt;&lt;property id=&quot;20148&quot; value=&quot;5&quot;/&gt;&lt;property id=&quot;20300&quot; value=&quot;スライド 19 - &amp;quot;実際に利用するには&amp;quot;&quot;/&gt;&lt;property id=&quot;20307&quot; value=&quot;273&quot;/&gt;&lt;/object&gt;&lt;object type=&quot;3&quot; unique_id=&quot;20696&quot;&gt;&lt;property id=&quot;20148&quot; value=&quot;5&quot;/&gt;&lt;property id=&quot;20300&quot; value=&quot;スライド 11 - &amp;quot;米国InCommon における規程&amp;quot;&quot;/&gt;&lt;property id=&quot;20307&quot; value=&quot;274&quot;/&gt;&lt;/object&gt;&lt;object type=&quot;3&quot; unique_id=&quot;20811&quot;&gt;&lt;property id=&quot;20148&quot; value=&quot;5&quot;/&gt;&lt;property id=&quot;20300&quot; value=&quot;スライド 10 - &amp;quot;高度な認証に対する需要： &amp;#x0D;&amp;#x0A;NISTのLoA 技術要件(NIST SP 800-63)&amp;quot;&quot;/&gt;&lt;property id=&quot;20307&quot; value=&quot;276&quot;/&gt;&lt;/object&gt;&lt;object type=&quot;3&quot; unique_id=&quot;20812&quot;&gt;&lt;property id=&quot;20148&quot; value=&quot;5&quot;/&gt;&lt;property id=&quot;20300&quot; value=&quot;スライド 13 - &amp;quot;Duke Universityの事例&amp;quot;&quot;/&gt;&lt;property id=&quot;20307&quot; value=&quot;277&quot;/&gt;&lt;/object&gt;&lt;object type=&quot;3&quot; unique_id=&quot;20993&quot;&gt;&lt;property id=&quot;20148&quot; value=&quot;5&quot;/&gt;&lt;property id=&quot;20300&quot; value=&quot;スライド 14 - &amp;quot;容易に導入できる要件&amp;quot;&quot;/&gt;&lt;property id=&quot;20307&quot; value=&quot;278&quot;/&gt;&lt;/object&gt;&lt;object type=&quot;3&quot; unique_id=&quot;21397&quot;&gt;&lt;property id=&quot;20148&quot; value=&quot;5&quot;/&gt;&lt;property id=&quot;20300&quot; value=&quot;スライド 12 - &amp;quot;InCommon における多要素認証&amp;quot;&quot;/&gt;&lt;property id=&quot;20307&quot; value=&quot;27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kuN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SITF打ち合わせ資料20120529</Template>
  <TotalTime>6754</TotalTime>
  <Words>1563</Words>
  <Application>Microsoft Office PowerPoint</Application>
  <PresentationFormat>画面に合わせる (4:3)</PresentationFormat>
  <Paragraphs>257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GakuNin</vt:lpstr>
      <vt:lpstr>IDとパスワードだけで大丈夫？</vt:lpstr>
      <vt:lpstr>認証とは</vt:lpstr>
      <vt:lpstr>パスワードの問題点</vt:lpstr>
      <vt:lpstr>認証システムの変遷： 　認証統合、そしてシングルサインオン</vt:lpstr>
      <vt:lpstr>パスワードの限界</vt:lpstr>
      <vt:lpstr>「認証」「認可」分離のメリット</vt:lpstr>
      <vt:lpstr>認証強化のメリット</vt:lpstr>
      <vt:lpstr>認証方式のいろいろ</vt:lpstr>
      <vt:lpstr>2要素認証による安全性向上</vt:lpstr>
      <vt:lpstr>高度な認証に対する需要：  NISTのLoA 技術要件(NIST SP 800-63)</vt:lpstr>
      <vt:lpstr>米国InCommon における規程</vt:lpstr>
      <vt:lpstr>InCommon における多要素認証</vt:lpstr>
      <vt:lpstr>Duke Universityの事例</vt:lpstr>
      <vt:lpstr>容易に導入できる要件</vt:lpstr>
      <vt:lpstr>PowerPoint プレゼンテーション</vt:lpstr>
      <vt:lpstr>動作の概要</vt:lpstr>
      <vt:lpstr>認証の手順（デモサイト）</vt:lpstr>
      <vt:lpstr>登録の手順（デモサイト）</vt:lpstr>
      <vt:lpstr>実際に利用するには</vt:lpstr>
      <vt:lpstr>2(多)要素認証の活用(併用)に向けて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motonori</dc:creator>
  <cp:lastModifiedBy>motonori</cp:lastModifiedBy>
  <cp:revision>57</cp:revision>
  <dcterms:created xsi:type="dcterms:W3CDTF">2012-06-26T06:47:16Z</dcterms:created>
  <dcterms:modified xsi:type="dcterms:W3CDTF">2012-09-12T04:40:05Z</dcterms:modified>
</cp:coreProperties>
</file>